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4"/>
  </p:notesMasterIdLst>
  <p:handoutMasterIdLst>
    <p:handoutMasterId r:id="rId5"/>
  </p:handoutMasterIdLst>
  <p:sldIdLst>
    <p:sldId id="279" r:id="rId2"/>
    <p:sldId id="280" r:id="rId3"/>
  </p:sldIdLst>
  <p:sldSz cx="6858000" cy="9144000" type="letter"/>
  <p:notesSz cx="6985000" cy="9283700"/>
  <p:custDataLst>
    <p:tags r:id="rId6"/>
  </p:custDataLst>
  <p:defaultTextStyle>
    <a:defPPr>
      <a:defRPr lang="en-US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33"/>
    <a:srgbClr val="808000"/>
    <a:srgbClr val="FFCC00"/>
    <a:srgbClr val="CC6600"/>
    <a:srgbClr val="FFFF00"/>
    <a:srgbClr val="CCCC00"/>
    <a:srgbClr val="CC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4573"/>
  </p:normalViewPr>
  <p:slideViewPr>
    <p:cSldViewPr>
      <p:cViewPr varScale="1">
        <p:scale>
          <a:sx n="96" d="100"/>
          <a:sy n="96" d="100"/>
        </p:scale>
        <p:origin x="160" y="33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tags" Target="tags/tag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3" tIns="46557" rIns="93113" bIns="46557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3" tIns="46557" rIns="93113" bIns="46557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EMPLOYEE BENEFITS PROPOSAL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8201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</a:defRPr>
            </a:lvl1pPr>
          </a:lstStyle>
          <a:p>
            <a:fld id="{3B2F316D-D000-B24D-A5BD-28EFBE55D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644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3" tIns="46557" rIns="93113" bIns="46557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87575" y="696913"/>
            <a:ext cx="2611438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3" tIns="46557" rIns="93113" bIns="465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3" tIns="46557" rIns="93113" bIns="46557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88201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7C5A5294-39B2-DA4D-983A-A3BB150D58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607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86672AF-F142-B948-82CF-23D455AC02B9}" type="slidenum">
              <a:rPr lang="en-US" altLang="en-US" sz="1200" b="0">
                <a:solidFill>
                  <a:schemeClr val="tx1"/>
                </a:solidFill>
                <a:latin typeface="Times New Roman" charset="0"/>
              </a:rPr>
              <a:pPr/>
              <a:t>1</a:t>
            </a:fld>
            <a:endParaRPr lang="en-US" altLang="en-US" sz="1200" b="0">
              <a:solidFill>
                <a:schemeClr val="tx1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4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4400550" cy="9144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endParaRPr kumimoji="1" lang="en-US" altLang="en-US" b="0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endParaRPr kumimoji="1" lang="en-US" altLang="en-US" b="0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2724150" y="6519863"/>
            <a:ext cx="3657600" cy="425450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5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2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09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3903663"/>
            <a:ext cx="3009900" cy="2428875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09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1320800"/>
            <a:ext cx="6172200" cy="2540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150" y="8331200"/>
            <a:ext cx="441325" cy="652463"/>
          </a:xfrm>
        </p:spPr>
        <p:txBody>
          <a:bodyPr anchorCtr="0"/>
          <a:lstStyle>
            <a:lvl1pPr>
              <a:defRPr/>
            </a:lvl1pPr>
          </a:lstStyle>
          <a:p>
            <a:fld id="{9605306D-417A-874C-840F-47A0D56920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348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9BC89B-4981-B247-8169-1DF465408B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60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9200" y="1016000"/>
            <a:ext cx="1485900" cy="709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1016000"/>
            <a:ext cx="4305300" cy="709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C7FCAA-DE10-0041-A9E0-EFDA93CB5F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056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115E66-6CC5-0B4A-B660-8057B66C03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96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E64E68-1ECC-3C4C-ACE4-9E747FC7F6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08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149600"/>
            <a:ext cx="2808288" cy="4965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89338" y="3149600"/>
            <a:ext cx="2809875" cy="4965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3A64D4-C6C3-B74D-B943-011CA29620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395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48D98-FFA8-C84B-80DF-3C2C4A0054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723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D0448-EFD2-5244-BF38-9FDC8C8734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63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9911C-804E-A544-A471-A34D1CA12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0592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5276E4-8277-D843-99C1-6382932BD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4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50119A-8278-384A-9557-D6592DE88D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34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5715000" cy="9144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2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1016000"/>
            <a:ext cx="5943600" cy="1524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3149600"/>
            <a:ext cx="5770563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98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8331200"/>
            <a:ext cx="159861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43400" y="8331200"/>
            <a:ext cx="2173288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500" y="8323263"/>
            <a:ext cx="439738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</a:defRPr>
            </a:lvl1pPr>
          </a:lstStyle>
          <a:p>
            <a:fld id="{439909C5-2534-2E43-96C6-1FF562BA233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2"/>
        <a:buChar char="l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2"/>
        <a:buChar char="l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AutoShape 9"/>
          <p:cNvSpPr>
            <a:spLocks noGrp="1" noChangeArrowheads="1"/>
          </p:cNvSpPr>
          <p:nvPr>
            <p:ph type="title"/>
          </p:nvPr>
        </p:nvSpPr>
        <p:spPr>
          <a:xfrm>
            <a:off x="533400" y="1219201"/>
            <a:ext cx="5715000" cy="1523999"/>
          </a:xfrm>
          <a:noFill/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Private Client Group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600" dirty="0" smtClean="0"/>
              <a:t/>
            </a:r>
            <a:br>
              <a:rPr lang="en-US" sz="600" dirty="0" smtClean="0"/>
            </a:br>
            <a:r>
              <a:rPr lang="en-US" sz="1800" dirty="0" smtClean="0"/>
              <a:t>Focused </a:t>
            </a:r>
            <a:r>
              <a:rPr lang="en-US" sz="1800" dirty="0"/>
              <a:t>on the </a:t>
            </a:r>
            <a:r>
              <a:rPr lang="en-US" sz="1800" dirty="0" smtClean="0"/>
              <a:t>Unique </a:t>
            </a:r>
            <a:r>
              <a:rPr lang="en-US" sz="1800" dirty="0"/>
              <a:t>P</a:t>
            </a:r>
            <a:r>
              <a:rPr lang="en-US" sz="1800" dirty="0" smtClean="0"/>
              <a:t>roducts </a:t>
            </a:r>
            <a:r>
              <a:rPr lang="en-US" sz="1800" dirty="0"/>
              <a:t>and </a:t>
            </a:r>
            <a:r>
              <a:rPr lang="en-US" sz="1800" dirty="0" smtClean="0"/>
              <a:t>Services </a:t>
            </a:r>
            <a:r>
              <a:rPr lang="en-US" sz="1800" dirty="0"/>
              <a:t>High Net Worth </a:t>
            </a:r>
            <a:r>
              <a:rPr lang="en-US" sz="1800" dirty="0" smtClean="0"/>
              <a:t>Individuals </a:t>
            </a:r>
            <a:r>
              <a:rPr lang="en-US" sz="1800" dirty="0"/>
              <a:t>&amp; </a:t>
            </a:r>
            <a:r>
              <a:rPr lang="en-US" sz="1800" dirty="0" smtClean="0"/>
              <a:t>Families </a:t>
            </a:r>
            <a:br>
              <a:rPr lang="en-US" sz="1800" dirty="0" smtClean="0"/>
            </a:br>
            <a:r>
              <a:rPr lang="en-US" sz="1800" dirty="0" smtClean="0"/>
              <a:t>Require </a:t>
            </a:r>
            <a:r>
              <a:rPr lang="en-US" sz="1800" dirty="0"/>
              <a:t>and </a:t>
            </a:r>
            <a:r>
              <a:rPr lang="en-US" sz="1800" dirty="0" smtClean="0"/>
              <a:t>Demand </a:t>
            </a:r>
            <a:endParaRPr lang="en-US" altLang="en-US" sz="1800" b="0" i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5362" name="Picture 4" descr="Butwin Log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52400"/>
            <a:ext cx="2070100" cy="1052513"/>
          </a:xfrm>
          <a:noFill/>
        </p:spPr>
      </p:pic>
      <p:sp>
        <p:nvSpPr>
          <p:cNvPr id="15363" name="TextBox 12"/>
          <p:cNvSpPr txBox="1">
            <a:spLocks noChangeArrowheads="1"/>
          </p:cNvSpPr>
          <p:nvPr/>
        </p:nvSpPr>
        <p:spPr bwMode="auto">
          <a:xfrm>
            <a:off x="685800" y="3962400"/>
            <a:ext cx="5486400" cy="403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Some people may be satisfied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with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conventional service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and</a:t>
            </a:r>
            <a:r>
              <a:rPr lang="en-US" sz="1200" b="0" strike="sngStrike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mass-marketed insurance,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but at some point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you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should have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professionals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and products geared specifically towards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High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Net Worth individuals and families. </a:t>
            </a:r>
            <a:r>
              <a:rPr lang="en-US" sz="1200" b="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Butwin’s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Private Client Group is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designed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to provide concierge service to our most important Personal Lines clients.</a:t>
            </a:r>
          </a:p>
          <a:p>
            <a:pPr algn="just">
              <a:spcBef>
                <a:spcPts val="600"/>
              </a:spcBef>
            </a:pPr>
            <a:endParaRPr lang="en-US" sz="1200" b="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>
              <a:spcBef>
                <a:spcPts val="600"/>
              </a:spcBef>
            </a:pPr>
            <a:r>
              <a:rPr 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Clients </a:t>
            </a:r>
            <a:r>
              <a:rPr lang="en-US" sz="1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of our Private Client Group </a:t>
            </a:r>
            <a:r>
              <a:rPr 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receive:</a:t>
            </a:r>
          </a:p>
          <a:p>
            <a:pPr algn="just">
              <a:spcBef>
                <a:spcPts val="600"/>
              </a:spcBef>
            </a:pPr>
            <a:endParaRPr lang="en-US" sz="6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71450" lvl="0" indent="-171450" algn="just">
              <a:spcBef>
                <a:spcPts val="600"/>
              </a:spcBef>
              <a:buFont typeface="Arial" charset="0"/>
              <a:buChar char="•"/>
            </a:pP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 dedicated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Vice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President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with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more than 20 years experience </a:t>
            </a:r>
          </a:p>
          <a:p>
            <a:pPr marL="171450" lvl="0" indent="-171450" algn="just">
              <a:spcBef>
                <a:spcPts val="600"/>
              </a:spcBef>
              <a:buFont typeface="Arial" charset="0"/>
              <a:buChar char="•"/>
            </a:pP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 annual review and audit of all your coverages, initiated by us </a:t>
            </a:r>
          </a:p>
          <a:p>
            <a:pPr marL="171450" lvl="0" indent="-171450" algn="just">
              <a:spcBef>
                <a:spcPts val="600"/>
              </a:spcBef>
              <a:buFont typeface="Arial" charset="0"/>
              <a:buChar char="•"/>
            </a:pP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 schedule of insurance and worksheet 30 days prior to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renewal</a:t>
            </a:r>
            <a:endParaRPr lang="en-US" sz="1200" b="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71450" lvl="0" indent="-171450" algn="just">
              <a:spcBef>
                <a:spcPts val="600"/>
              </a:spcBef>
              <a:buFont typeface="Arial" charset="0"/>
              <a:buChar char="•"/>
            </a:pP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unique internal code so that every member of our firm knows you are a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VIP</a:t>
            </a:r>
          </a:p>
          <a:p>
            <a:pPr marL="171450" lvl="0" indent="-171450" algn="just">
              <a:spcBef>
                <a:spcPts val="600"/>
              </a:spcBef>
              <a:buFont typeface="Arial" charset="0"/>
              <a:buChar char="•"/>
            </a:pP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Priority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access to carriers when availability is limited </a:t>
            </a:r>
          </a:p>
          <a:p>
            <a:pPr algn="just">
              <a:spcBef>
                <a:spcPts val="600"/>
              </a:spcBef>
            </a:pPr>
            <a:endParaRPr lang="en-US" sz="1200" b="0" dirty="0" smtClean="0"/>
          </a:p>
          <a:p>
            <a:pPr algn="just">
              <a:spcBef>
                <a:spcPts val="600"/>
              </a:spcBef>
            </a:pP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As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 member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of Private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Client Group, our clients experience a level of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proactive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services found nowhere else; focused on the unique products and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services </a:t>
            </a:r>
            <a:r>
              <a:rPr lang="en-US" sz="12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they require and </a:t>
            </a:r>
            <a:r>
              <a:rPr lang="en-US" sz="12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demand. </a:t>
            </a:r>
          </a:p>
          <a:p>
            <a:pPr algn="just">
              <a:spcBef>
                <a:spcPts val="600"/>
              </a:spcBef>
            </a:pPr>
            <a:endParaRPr lang="en-US" sz="8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>
              <a:spcBef>
                <a:spcPts val="600"/>
              </a:spcBef>
            </a:pPr>
            <a:r>
              <a:rPr 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You </a:t>
            </a:r>
            <a:r>
              <a:rPr lang="en-US" sz="1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deserve a higher level of </a:t>
            </a:r>
            <a:r>
              <a:rPr 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service. We </a:t>
            </a:r>
            <a:r>
              <a:rPr lang="en-US" sz="1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want to be the ones to provide it to you</a:t>
            </a:r>
            <a:r>
              <a:rPr lang="en-US" sz="12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!</a:t>
            </a:r>
            <a:endParaRPr lang="en-US" sz="12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30767" y="8755063"/>
            <a:ext cx="569383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900" dirty="0">
                <a:solidFill>
                  <a:srgbClr val="000000"/>
                </a:solidFill>
                <a:latin typeface="Calibri" charset="0"/>
              </a:rPr>
              <a:t>60 Cutter Mill Road, suite 414, Great Neck NY, 11021 ∙ 516-466-4200  ∙ </a:t>
            </a:r>
            <a:r>
              <a:rPr lang="en-US" altLang="en-US" sz="900" dirty="0" err="1">
                <a:solidFill>
                  <a:srgbClr val="000000"/>
                </a:solidFill>
                <a:latin typeface="Calibri" charset="0"/>
              </a:rPr>
              <a:t>www.butwin.com</a:t>
            </a:r>
            <a:r>
              <a:rPr lang="en-US" altLang="en-US" sz="900" dirty="0">
                <a:solidFill>
                  <a:srgbClr val="000000"/>
                </a:solidFill>
                <a:latin typeface="Calibri" charset="0"/>
              </a:rPr>
              <a:t> ∙ </a:t>
            </a:r>
            <a:r>
              <a:rPr lang="en-US" altLang="en-US" sz="900" dirty="0" err="1" smtClean="0">
                <a:solidFill>
                  <a:srgbClr val="000000"/>
                </a:solidFill>
                <a:latin typeface="Calibri" charset="0"/>
              </a:rPr>
              <a:t>acomple</a:t>
            </a:r>
            <a:r>
              <a:rPr lang="en-US" altLang="en-US" sz="900" dirty="0" err="1" smtClean="0">
                <a:solidFill>
                  <a:srgbClr val="000000"/>
                </a:solidFill>
                <a:latin typeface="Calibri" charset="0"/>
              </a:rPr>
              <a:t>@butwin.com</a:t>
            </a:r>
            <a:r>
              <a:rPr lang="en-US" altLang="en-US" sz="900" dirty="0" smtClean="0">
                <a:solidFill>
                  <a:srgbClr val="000000"/>
                </a:solidFill>
                <a:latin typeface="Calibri" charset="0"/>
              </a:rPr>
              <a:t> </a:t>
            </a:r>
            <a:endParaRPr lang="en-US" altLang="en-US" sz="900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3200400"/>
            <a:ext cx="51816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solidFill>
                  <a:schemeClr val="tx1"/>
                </a:solidFill>
                <a:ea typeface="Calibri" charset="0"/>
              </a:rPr>
              <a:t>“When was the last time your insurance broker contacted you to review your personal insurance?” </a:t>
            </a:r>
            <a:endParaRPr lang="en-US" sz="1600" i="1" dirty="0">
              <a:solidFill>
                <a:schemeClr val="tx1"/>
              </a:solidFill>
              <a:effectLst/>
              <a:latin typeface="Times New Roman" charset="0"/>
              <a:ea typeface="Calibri" charset="0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33412" y="8382000"/>
            <a:ext cx="56911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685800" indent="-22860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tx2"/>
                </a:solidFill>
                <a:latin typeface="Calibri" charset="0"/>
              </a:rPr>
              <a:t>"2 A.M. is a lousy time to find out you chose the wrong insurance broker"</a:t>
            </a:r>
            <a:endParaRPr lang="en-US" altLang="en-US" sz="1200" b="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117600"/>
            <a:ext cx="5143500" cy="132080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400" dirty="0" smtClean="0"/>
              <a:t>Private Client Group</a:t>
            </a:r>
            <a:br>
              <a:rPr lang="en-US" sz="2400" dirty="0" smtClean="0"/>
            </a:br>
            <a:r>
              <a:rPr lang="en-US" sz="2400" dirty="0" smtClean="0"/>
              <a:t>Executive Team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5E66-6CC5-0B4A-B660-8057B66C0331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2286000" y="4168085"/>
            <a:ext cx="19812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Alice </a:t>
            </a:r>
            <a:r>
              <a:rPr lang="en-US" sz="1400" b="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Comple</a:t>
            </a:r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Executive Vice </a:t>
            </a:r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President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Private Client Group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516.466.4200 x117</a:t>
            </a:r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400" b="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acomple@butwin.com</a:t>
            </a:r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6096000"/>
            <a:ext cx="18288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Merrill Miller</a:t>
            </a:r>
            <a:endParaRPr lang="en-US" sz="1400" b="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Vice President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Private Client Group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516.466.4200 x148</a:t>
            </a:r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400" b="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mmiller@butwin.com</a:t>
            </a:r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1400" b="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0" y="6102262"/>
            <a:ext cx="18288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Jane Jackson</a:t>
            </a:r>
            <a:endParaRPr lang="en-US" sz="1400" b="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Vice President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Private Client Group</a:t>
            </a:r>
          </a:p>
          <a:p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516.466.4200 x140</a:t>
            </a:r>
            <a: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sz="1400" b="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400" b="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jjackson@butwin.com</a:t>
            </a:r>
            <a:r>
              <a:rPr lang="en-US" sz="1400" b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1400" b="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Picture 4" descr="Butwin Log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52400"/>
            <a:ext cx="2070100" cy="1052513"/>
          </a:xfrm>
          <a:noFill/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633412" y="8382000"/>
            <a:ext cx="56911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685800" indent="-22860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tx2"/>
                </a:solidFill>
                <a:latin typeface="Calibri" charset="0"/>
              </a:rPr>
              <a:t>"2 A.M. is a lousy time to find out you chose the wrong insurance broker"</a:t>
            </a:r>
            <a:endParaRPr lang="en-US" altLang="en-US" sz="1200" b="0" dirty="0">
              <a:latin typeface="Calibri" charset="0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630767" y="8755063"/>
            <a:ext cx="569383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900" dirty="0">
                <a:solidFill>
                  <a:srgbClr val="000000"/>
                </a:solidFill>
                <a:latin typeface="Calibri" charset="0"/>
              </a:rPr>
              <a:t>60 Cutter Mill Road, suite 414, Great Neck NY, 11021 ∙ 516-466-4200  ∙ </a:t>
            </a:r>
            <a:r>
              <a:rPr lang="en-US" altLang="en-US" sz="900" dirty="0" err="1">
                <a:solidFill>
                  <a:srgbClr val="000000"/>
                </a:solidFill>
                <a:latin typeface="Calibri" charset="0"/>
              </a:rPr>
              <a:t>www.butwin.com</a:t>
            </a:r>
            <a:r>
              <a:rPr lang="en-US" altLang="en-US" sz="900" dirty="0">
                <a:solidFill>
                  <a:srgbClr val="000000"/>
                </a:solidFill>
                <a:latin typeface="Calibri" charset="0"/>
              </a:rPr>
              <a:t> ∙ </a:t>
            </a:r>
            <a:r>
              <a:rPr lang="en-US" altLang="en-US" sz="900" dirty="0" err="1" smtClean="0">
                <a:solidFill>
                  <a:srgbClr val="000000"/>
                </a:solidFill>
                <a:latin typeface="Calibri" charset="0"/>
              </a:rPr>
              <a:t>acomple</a:t>
            </a:r>
            <a:r>
              <a:rPr lang="en-US" altLang="en-US" sz="900" dirty="0" err="1" smtClean="0">
                <a:solidFill>
                  <a:srgbClr val="000000"/>
                </a:solidFill>
                <a:latin typeface="Calibri" charset="0"/>
              </a:rPr>
              <a:t>@butwin.com</a:t>
            </a:r>
            <a:r>
              <a:rPr lang="en-US" altLang="en-US" sz="900" dirty="0" smtClean="0">
                <a:solidFill>
                  <a:srgbClr val="000000"/>
                </a:solidFill>
                <a:latin typeface="Calibri" charset="0"/>
              </a:rPr>
              <a:t> </a:t>
            </a:r>
            <a:endParaRPr lang="en-US" altLang="en-US" sz="9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294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262"/>
  <p:tag name="HOTSPOTTYPE" val="DefinedInNavigator"/>
  <p:tag name="DEFINEDINNAVIGATOR" val="True"/>
</p:tagLst>
</file>

<file path=ppt/theme/theme1.xml><?xml version="1.0" encoding="utf-8"?>
<a:theme xmlns:a="http://schemas.openxmlformats.org/drawingml/2006/main" name="Capsules">
  <a:themeElements>
    <a:clrScheme name="">
      <a:dk1>
        <a:srgbClr val="000000"/>
      </a:dk1>
      <a:lt1>
        <a:srgbClr val="FFFFFF"/>
      </a:lt1>
      <a:dk2>
        <a:srgbClr val="666633"/>
      </a:dk2>
      <a:lt2>
        <a:srgbClr val="808000"/>
      </a:lt2>
      <a:accent1>
        <a:srgbClr val="FFCC99"/>
      </a:accent1>
      <a:accent2>
        <a:srgbClr val="808000"/>
      </a:accent2>
      <a:accent3>
        <a:srgbClr val="FFFFFF"/>
      </a:accent3>
      <a:accent4>
        <a:srgbClr val="000000"/>
      </a:accent4>
      <a:accent5>
        <a:srgbClr val="FFE2CA"/>
      </a:accent5>
      <a:accent6>
        <a:srgbClr val="737300"/>
      </a:accent6>
      <a:hlink>
        <a:srgbClr val="666633"/>
      </a:hlink>
      <a:folHlink>
        <a:srgbClr val="FFCC00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9">
        <a:dk1>
          <a:srgbClr val="666633"/>
        </a:dk1>
        <a:lt1>
          <a:srgbClr val="FFFFFF"/>
        </a:lt1>
        <a:dk2>
          <a:srgbClr val="666633"/>
        </a:dk2>
        <a:lt2>
          <a:srgbClr val="808000"/>
        </a:lt2>
        <a:accent1>
          <a:srgbClr val="FFCC99"/>
        </a:accent1>
        <a:accent2>
          <a:srgbClr val="666633"/>
        </a:accent2>
        <a:accent3>
          <a:srgbClr val="FFFFFF"/>
        </a:accent3>
        <a:accent4>
          <a:srgbClr val="56562A"/>
        </a:accent4>
        <a:accent5>
          <a:srgbClr val="FFE2CA"/>
        </a:accent5>
        <a:accent6>
          <a:srgbClr val="5C5C2D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0">
        <a:dk1>
          <a:srgbClr val="8080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6C6C00"/>
        </a:accent4>
        <a:accent5>
          <a:srgbClr val="FFE2CA"/>
        </a:accent5>
        <a:accent6>
          <a:srgbClr val="737300"/>
        </a:accent6>
        <a:hlink>
          <a:srgbClr val="808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1">
        <a:dk1>
          <a:srgbClr val="CC33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AE2A00"/>
        </a:accent4>
        <a:accent5>
          <a:srgbClr val="FFE2CA"/>
        </a:accent5>
        <a:accent6>
          <a:srgbClr val="737300"/>
        </a:accent6>
        <a:hlink>
          <a:srgbClr val="808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2">
        <a:dk1>
          <a:srgbClr val="CC33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AE2A00"/>
        </a:accent4>
        <a:accent5>
          <a:srgbClr val="FFE2CA"/>
        </a:accent5>
        <a:accent6>
          <a:srgbClr val="737300"/>
        </a:accent6>
        <a:hlink>
          <a:srgbClr val="9933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3">
        <a:dk1>
          <a:srgbClr val="CC33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AE2A00"/>
        </a:accent4>
        <a:accent5>
          <a:srgbClr val="FFE2CA"/>
        </a:accent5>
        <a:accent6>
          <a:srgbClr val="7373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4">
        <a:dk1>
          <a:srgbClr val="CC33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AE2A00"/>
        </a:accent4>
        <a:accent5>
          <a:srgbClr val="FFE2CA"/>
        </a:accent5>
        <a:accent6>
          <a:srgbClr val="737300"/>
        </a:accent6>
        <a:hlink>
          <a:srgbClr val="6699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5">
        <a:dk1>
          <a:srgbClr val="CC3300"/>
        </a:dk1>
        <a:lt1>
          <a:srgbClr val="FFFFFF"/>
        </a:lt1>
        <a:dk2>
          <a:srgbClr val="808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AE2A00"/>
        </a:accent4>
        <a:accent5>
          <a:srgbClr val="FFE2CA"/>
        </a:accent5>
        <a:accent6>
          <a:srgbClr val="737300"/>
        </a:accent6>
        <a:hlink>
          <a:srgbClr val="666633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6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737300"/>
        </a:accent6>
        <a:hlink>
          <a:srgbClr val="666633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1920</TotalTime>
  <Words>159</Words>
  <Application>Microsoft Macintosh PowerPoint</Application>
  <PresentationFormat>Letter Paper (8.5x11 in)</PresentationFormat>
  <Paragraphs>34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ＭＳ Ｐゴシック</vt:lpstr>
      <vt:lpstr>Times New Roman</vt:lpstr>
      <vt:lpstr>Wingdings</vt:lpstr>
      <vt:lpstr>Arial</vt:lpstr>
      <vt:lpstr>Capsules</vt:lpstr>
      <vt:lpstr>Private Client Group   Focused on the Unique Products and Services High Net Worth Individuals &amp; Families  Require and Demand </vt:lpstr>
      <vt:lpstr>Private Client Group Executive Team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Understanding Workers Compensation</dc:title>
  <dc:creator>Richard Butwin</dc:creator>
  <cp:lastModifiedBy>Richard Butwin</cp:lastModifiedBy>
  <cp:revision>45</cp:revision>
  <cp:lastPrinted>2017-02-20T22:25:06Z</cp:lastPrinted>
  <dcterms:created xsi:type="dcterms:W3CDTF">2015-09-07T13:37:18Z</dcterms:created>
  <dcterms:modified xsi:type="dcterms:W3CDTF">2017-02-20T22:25:38Z</dcterms:modified>
</cp:coreProperties>
</file>